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43"/>
  </p:notesMasterIdLst>
  <p:handoutMasterIdLst>
    <p:handoutMasterId r:id="rId44"/>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93" r:id="rId29"/>
    <p:sldId id="277" r:id="rId30"/>
    <p:sldId id="311" r:id="rId31"/>
    <p:sldId id="312" r:id="rId32"/>
    <p:sldId id="281" r:id="rId33"/>
    <p:sldId id="320" r:id="rId34"/>
    <p:sldId id="301" r:id="rId35"/>
    <p:sldId id="322" r:id="rId36"/>
    <p:sldId id="323" r:id="rId37"/>
    <p:sldId id="319" r:id="rId38"/>
    <p:sldId id="260" r:id="rId39"/>
    <p:sldId id="262" r:id="rId40"/>
    <p:sldId id="268" r:id="rId41"/>
    <p:sldId id="28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Lst>
        </p14:section>
        <p14:section name="DEMO" id="{F9A3BA7A-051F-1A44-ACA6-E045A58EF91B}">
          <p14:sldIdLst>
            <p14:sldId id="293"/>
          </p14:sldIdLst>
        </p14:section>
        <p14:section name="Architecture" id="{75AC119B-228B-3340-B890-835A4AFCBB01}">
          <p14:sldIdLst>
            <p14:sldId id="277"/>
            <p14:sldId id="311"/>
            <p14:sldId id="312"/>
            <p14:sldId id="281"/>
            <p14:sldId id="320"/>
          </p14:sldIdLst>
        </p14:section>
        <p14:section name="Conclusion" id="{23E49AB8-53DB-BA4D-9791-0687753423C9}">
          <p14:sldIdLst>
            <p14:sldId id="301"/>
            <p14:sldId id="322"/>
            <p14:sldId id="323"/>
          </p14:sldIdLst>
        </p14:section>
        <p14:section name="Future Work" id="{2F7B515C-F2E9-4740-A1B1-19AE4061393F}">
          <p14:sldIdLst>
            <p14:sldId id="319"/>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082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2"/>
    <p:restoredTop sz="73746"/>
  </p:normalViewPr>
  <p:slideViewPr>
    <p:cSldViewPr snapToGrid="0" snapToObjects="1">
      <p:cViewPr>
        <p:scale>
          <a:sx n="72" d="100"/>
          <a:sy n="72" d="100"/>
        </p:scale>
        <p:origin x="800" y="376"/>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3/8/16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3/8/16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the university of </a:t>
            </a:r>
            <a:r>
              <a:rPr lang="en-US" baseline="0" dirty="0" err="1" smtClean="0"/>
              <a:t>houston</a:t>
            </a:r>
            <a:r>
              <a:rPr lang="en-US" baseline="0" dirty="0" smtClean="0"/>
              <a:t>.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Because 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r>
              <a:rPr lang="en-US" baseline="0" dirty="0"/>
              <a: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a:t>
            </a:r>
            <a:r>
              <a:rPr lang="en-US" baseline="0" dirty="0" smtClean="0"/>
              <a:t>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today’s presentation. </a:t>
            </a:r>
          </a:p>
          <a:p>
            <a:endParaRPr lang="en-US" baseline="0" dirty="0" smtClean="0"/>
          </a:p>
          <a:p>
            <a:r>
              <a:rPr lang="en-US" baseline="0" dirty="0" smtClean="0"/>
              <a:t>In introduction, I am going to talk about the research problem and related works, In Design philosophy and methodology, I am going to cover design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two</a:t>
            </a:r>
            <a:r>
              <a:rPr lang="en-US" sz="1200" kern="1200" baseline="0" dirty="0" smtClean="0">
                <a:solidFill>
                  <a:schemeClr val="tx1"/>
                </a:solidFill>
                <a:effectLst/>
                <a:latin typeface="+mn-lt"/>
                <a:ea typeface="+mn-ea"/>
                <a:cs typeface="+mn-cs"/>
              </a:rPr>
              <a:t> evaluations</a:t>
            </a:r>
          </a:p>
          <a:p>
            <a:pPr marL="228600" indent="-228600">
              <a:buFont typeface="+mj-lt"/>
              <a:buAutoNum type="arabicPeriod"/>
            </a:pPr>
            <a:r>
              <a:rPr lang="en-US" sz="1200" kern="1200" baseline="0" dirty="0" smtClean="0">
                <a:solidFill>
                  <a:schemeClr val="tx1"/>
                </a:solidFill>
                <a:effectLst/>
                <a:latin typeface="+mn-lt"/>
                <a:ea typeface="+mn-ea"/>
                <a:cs typeface="+mn-cs"/>
              </a:rPr>
              <a:t>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total of n = 15 participants from various natural, mathematical, and social sciences participated in the user </a:t>
            </a:r>
            <a:r>
              <a:rPr lang="en-US" sz="1200" kern="1200" dirty="0" smtClean="0">
                <a:solidFill>
                  <a:schemeClr val="tx1"/>
                </a:solidFill>
                <a:effectLst/>
                <a:latin typeface="+mn-lt"/>
                <a:ea typeface="+mn-ea"/>
                <a:cs typeface="+mn-cs"/>
              </a:rPr>
              <a:t>study.</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Usability</a:t>
            </a:r>
            <a:r>
              <a:rPr lang="en-US" sz="1200" kern="1200" dirty="0" smtClean="0">
                <a:solidFill>
                  <a:schemeClr val="tx1"/>
                </a:solidFill>
                <a:effectLst/>
                <a:latin typeface="+mn-lt"/>
                <a:ea typeface="+mn-ea"/>
                <a:cs typeface="+mn-cs"/>
              </a:rPr>
              <a:t>, accuracy and intuitive understanding of SP scored the highest (μ = 4.2</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talk about the engineering part.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sources</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many benefits of it, however, I point out two main things.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User visit to</a:t>
            </a:r>
            <a:r>
              <a:rPr lang="en-US" baseline="0" dirty="0" smtClean="0"/>
              <a:t> Scholar Plot</a:t>
            </a:r>
          </a:p>
          <a:p>
            <a:pPr marL="228600" indent="-228600">
              <a:buAutoNum type="arabicPeriod"/>
            </a:pPr>
            <a:r>
              <a:rPr lang="en-US" baseline="0" dirty="0" smtClean="0"/>
              <a:t>Type the scholar name to send HTTP request in Ajax(</a:t>
            </a:r>
            <a:r>
              <a:rPr lang="en-US" sz="1200" b="0" i="0" kern="1200" dirty="0" smtClean="0">
                <a:solidFill>
                  <a:schemeClr val="tx1"/>
                </a:solidFill>
                <a:effectLst/>
                <a:latin typeface="+mn-lt"/>
                <a:ea typeface="+mn-ea"/>
                <a:cs typeface="+mn-cs"/>
              </a:rPr>
              <a:t>asynchronous JavaScript and XML)</a:t>
            </a:r>
            <a:r>
              <a:rPr lang="en-US" sz="1200" b="0" i="0" kern="1200" baseline="0" dirty="0" smtClean="0">
                <a:solidFill>
                  <a:schemeClr val="tx1"/>
                </a:solidFill>
                <a:effectLst/>
                <a:latin typeface="+mn-lt"/>
                <a:ea typeface="+mn-ea"/>
                <a:cs typeface="+mn-cs"/>
              </a:rPr>
              <a:t> and</a:t>
            </a:r>
            <a:r>
              <a:rPr lang="en-US" baseline="0" dirty="0" smtClean="0"/>
              <a:t> jQuery</a:t>
            </a:r>
          </a:p>
          <a:p>
            <a:pPr marL="228600" indent="-228600">
              <a:buAutoNum type="arabicPeriod"/>
            </a:pPr>
            <a:r>
              <a:rPr lang="en-US" baseline="0" dirty="0" smtClean="0"/>
              <a:t>Web server fetches scholar data from Google Scholar Profile with user input parameter</a:t>
            </a:r>
          </a:p>
          <a:p>
            <a:pPr marL="228600" indent="-228600">
              <a:buAutoNum type="arabicPeriod"/>
            </a:pPr>
            <a:r>
              <a:rPr lang="en-US" dirty="0" smtClean="0"/>
              <a:t>Web server connects</a:t>
            </a:r>
            <a:r>
              <a:rPr lang="en-US" baseline="0" dirty="0" smtClean="0"/>
              <a:t> database server in order to fetch the data (Author, Impact Factor, Funding information)</a:t>
            </a:r>
          </a:p>
          <a:p>
            <a:pPr marL="228600" indent="-228600">
              <a:buAutoNum type="arabicPeriod"/>
            </a:pPr>
            <a:r>
              <a:rPr lang="en-US" baseline="0" dirty="0" smtClean="0"/>
              <a:t>Web server returns data as a </a:t>
            </a:r>
            <a:r>
              <a:rPr lang="en-US" baseline="0" dirty="0" err="1" smtClean="0"/>
              <a:t>Json</a:t>
            </a:r>
            <a:r>
              <a:rPr lang="en-US" baseline="0" dirty="0" smtClean="0"/>
              <a:t> format to user with HTTP response</a:t>
            </a:r>
          </a:p>
          <a:p>
            <a:pPr marL="228600" indent="-228600">
              <a:buAutoNum type="arabicPeriod"/>
            </a:pPr>
            <a:r>
              <a:rPr lang="en-US" baseline="0" dirty="0" smtClean="0"/>
              <a:t>Web browsers renter the data in SVG using HTML5+CSS</a:t>
            </a:r>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844124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biggest </a:t>
            </a:r>
            <a:r>
              <a:rPr lang="en-US" baseline="0" dirty="0" smtClean="0"/>
              <a:t>problem is middle </a:t>
            </a:r>
            <a:r>
              <a:rPr lang="en-US" baseline="0" dirty="0" smtClean="0"/>
              <a:t>name</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dirty="0"/>
          </a:p>
        </p:txBody>
      </p:sp>
    </p:spTree>
    <p:extLst>
      <p:ext uri="{BB962C8B-B14F-4D97-AF65-F5344CB8AC3E}">
        <p14:creationId xmlns:p14="http://schemas.microsoft.com/office/powerpoint/2010/main" val="1214658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a:t>
            </a:r>
            <a:r>
              <a:rPr lang="en-US" baseline="0" dirty="0" smtClean="0"/>
              <a:t> say, Scholar Plot has solid foundation for individual. It works well. </a:t>
            </a:r>
          </a:p>
          <a:p>
            <a:r>
              <a:rPr lang="en-US" baseline="0" dirty="0" smtClean="0"/>
              <a:t>And also, I tired to scale it up. But it isn’t enough.</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dirty="0"/>
          </a:p>
        </p:txBody>
      </p:sp>
    </p:spTree>
    <p:extLst>
      <p:ext uri="{BB962C8B-B14F-4D97-AF65-F5344CB8AC3E}">
        <p14:creationId xmlns:p14="http://schemas.microsoft.com/office/powerpoint/2010/main" val="783103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a:t>
            </a:r>
            <a:r>
              <a:rPr lang="en-US" sz="1200" b="0" i="0" kern="1200" dirty="0" smtClean="0">
                <a:solidFill>
                  <a:schemeClr val="tx1"/>
                </a:solidFill>
                <a:effectLst/>
                <a:latin typeface="+mn-lt"/>
                <a:ea typeface="+mn-ea"/>
                <a:cs typeface="+mn-cs"/>
              </a:rPr>
              <a:t>information,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 </a:t>
            </a:r>
            <a:r>
              <a:rPr lang="en-US" sz="1200" b="0" i="0" kern="1200" dirty="0" smtClean="0">
                <a:solidFill>
                  <a:schemeClr val="tx1"/>
                </a:solidFill>
                <a:effectLst/>
                <a:latin typeface="+mn-lt"/>
                <a:ea typeface="+mn-ea"/>
                <a:cs typeface="+mn-cs"/>
              </a:rPr>
              <a:t>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41</a:t>
            </a:fld>
            <a:endParaRPr lang="en-US" dirty="0"/>
          </a:p>
        </p:txBody>
      </p:sp>
    </p:spTree>
    <p:extLst>
      <p:ext uri="{BB962C8B-B14F-4D97-AF65-F5344CB8AC3E}">
        <p14:creationId xmlns:p14="http://schemas.microsoft.com/office/powerpoint/2010/main" val="639484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is </a:t>
            </a:r>
            <a:r>
              <a:rPr lang="en-US" sz="1200" b="0" i="0" kern="1200" baseline="0" dirty="0" smtClean="0">
                <a:solidFill>
                  <a:schemeClr val="tx1"/>
                </a:solidFill>
                <a:effectLst/>
                <a:latin typeface="+mn-lt"/>
                <a:ea typeface="+mn-ea"/>
                <a:cs typeface="+mn-cs"/>
              </a:rPr>
              <a:t>still very popular to </a:t>
            </a:r>
            <a:r>
              <a:rPr lang="en-US" sz="1200" b="0" i="0" kern="1200" baseline="0" dirty="0" smtClean="0">
                <a:solidFill>
                  <a:schemeClr val="tx1"/>
                </a:solidFill>
                <a:effectLst/>
                <a:latin typeface="+mn-lt"/>
                <a:ea typeface="+mn-ea"/>
                <a:cs typeface="+mn-cs"/>
              </a:rPr>
              <a:t>evaluate.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it is </a:t>
            </a:r>
            <a:r>
              <a:rPr lang="en-US" sz="1200" b="0" i="0" kern="1200" dirty="0" smtClean="0">
                <a:solidFill>
                  <a:schemeClr val="tx1"/>
                </a:solidFill>
                <a:effectLst/>
                <a:latin typeface="+mn-lt"/>
                <a:ea typeface="+mn-ea"/>
                <a:cs typeface="+mn-cs"/>
              </a:rPr>
              <a:t>where your publishing and research history as well as your memberships and fellowships.</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
            </a:r>
            <a:r>
              <a:rPr lang="en-US" baseline="0" dirty="0" smtClean="0"/>
              <a:t>e are three goals of research.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47909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Som</a:t>
            </a:r>
            <a:r>
              <a:rPr lang="en-US" baseline="0" dirty="0" smtClean="0"/>
              <a:t>e related works is out three.  Software products.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Also</a:t>
            </a:r>
            <a:r>
              <a:rPr lang="en-US" baseline="0" dirty="0" smtClean="0"/>
              <a:t> there are some literature related work.</a:t>
            </a:r>
          </a:p>
          <a:p>
            <a:pPr>
              <a:lnSpc>
                <a:spcPct val="110000"/>
              </a:lnSpc>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9" Type="http://schemas.openxmlformats.org/officeDocument/2006/relationships/image" Target="../media/image72.png"/><Relationship Id="rId20" Type="http://schemas.openxmlformats.org/officeDocument/2006/relationships/image" Target="../media/image8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80.png"/><Relationship Id="rId18" Type="http://schemas.openxmlformats.org/officeDocument/2006/relationships/image" Target="../media/image15.tiff"/><Relationship Id="rId19" Type="http://schemas.openxmlformats.org/officeDocument/2006/relationships/image" Target="../media/image81.tiff"/><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4.png"/></Relationships>
</file>

<file path=ppt/slides/_rels/slide39.xml.rels><?xml version="1.0" encoding="UTF-8" standalone="yes"?>
<Relationships xmlns="http://schemas.openxmlformats.org/package/2006/relationships"><Relationship Id="rId11" Type="http://schemas.openxmlformats.org/officeDocument/2006/relationships/image" Target="../media/image88.tiff"/><Relationship Id="rId12" Type="http://schemas.openxmlformats.org/officeDocument/2006/relationships/image" Target="../media/image89.tiff"/><Relationship Id="rId13" Type="http://schemas.openxmlformats.org/officeDocument/2006/relationships/image" Target="../media/image90.tiff"/><Relationship Id="rId14" Type="http://schemas.openxmlformats.org/officeDocument/2006/relationships/image" Target="../media/image91.tiff"/><Relationship Id="rId15" Type="http://schemas.openxmlformats.org/officeDocument/2006/relationships/image" Target="../media/image92.png"/><Relationship Id="rId16"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5.tiff"/><Relationship Id="rId9" Type="http://schemas.openxmlformats.org/officeDocument/2006/relationships/image" Target="../media/image86.tiff"/><Relationship Id="rId10" Type="http://schemas.openxmlformats.org/officeDocument/2006/relationships/image" Target="../media/image8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102.tiff"/><Relationship Id="rId12" Type="http://schemas.openxmlformats.org/officeDocument/2006/relationships/image" Target="../media/image103.tiff"/><Relationship Id="rId13"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4.tiff"/><Relationship Id="rId4" Type="http://schemas.openxmlformats.org/officeDocument/2006/relationships/image" Target="../media/image95.tiff"/><Relationship Id="rId5" Type="http://schemas.openxmlformats.org/officeDocument/2006/relationships/image" Target="../media/image96.tiff"/><Relationship Id="rId6" Type="http://schemas.openxmlformats.org/officeDocument/2006/relationships/image" Target="../media/image97.tiff"/><Relationship Id="rId7" Type="http://schemas.openxmlformats.org/officeDocument/2006/relationships/image" Target="../media/image98.tiff"/><Relationship Id="rId8" Type="http://schemas.openxmlformats.org/officeDocument/2006/relationships/image" Target="../media/image99.tiff"/><Relationship Id="rId9" Type="http://schemas.openxmlformats.org/officeDocument/2006/relationships/image" Target="../media/image100.tiff"/><Relationship Id="rId10" Type="http://schemas.openxmlformats.org/officeDocument/2006/relationships/image" Target="../media/image10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6000" spc="-150" dirty="0" smtClean="0">
                <a:ea typeface="Adobe Heiti Std R" charset="-122"/>
                <a:cs typeface="Adobe Heiti Std R" charset="-122"/>
              </a:rPr>
              <a:t>Scholar Plot</a:t>
            </a:r>
            <a:r>
              <a:rPr lang="en-US" sz="5400" spc="-150" dirty="0" smtClean="0">
                <a:ea typeface="Adobe Heiti Std R" charset="-122"/>
                <a:cs typeface="Adobe Heiti Std R" charset="-122"/>
              </a:rPr>
              <a: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1200" dirty="0" smtClean="0"/>
          </a:p>
          <a:p>
            <a:pPr algn="ctr"/>
            <a:r>
              <a:rPr lang="en-US" sz="2800" dirty="0" smtClean="0"/>
              <a:t>Advisor: Prof. Ioannis Pavlidis</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grpSp>
        <p:nvGrpSpPr>
          <p:cNvPr id="9" name="Group 8"/>
          <p:cNvGrpSpPr/>
          <p:nvPr/>
        </p:nvGrpSpPr>
        <p:grpSpPr>
          <a:xfrm>
            <a:off x="2673178" y="1862383"/>
            <a:ext cx="2269525" cy="831390"/>
            <a:chOff x="2673178" y="1862383"/>
            <a:chExt cx="2269525" cy="831390"/>
          </a:xfrm>
        </p:grpSpPr>
        <p:sp>
          <p:nvSpPr>
            <p:cNvPr id="6" name="Rectangle 5"/>
            <p:cNvSpPr/>
            <p:nvPr/>
          </p:nvSpPr>
          <p:spPr>
            <a:xfrm>
              <a:off x="4114800" y="2298357"/>
              <a:ext cx="827903"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73178" y="1862383"/>
              <a:ext cx="1243914"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r>
              <a:rPr lang="en-US" dirty="0" smtClean="0"/>
              <a:t>Log and </a:t>
            </a:r>
            <a:r>
              <a:rPr lang="en-US" dirty="0"/>
              <a:t>Decimal</a:t>
            </a:r>
            <a:r>
              <a:rPr lang="en-US" dirty="0" smtClean="0">
                <a:solidFill>
                  <a:srgbClr val="F2F2F2"/>
                </a:solidFill>
              </a:rPr>
              <a:t> </a:t>
            </a:r>
            <a:r>
              <a:rPr lang="en-US" dirty="0" smtClean="0"/>
              <a:t>scales</a:t>
            </a:r>
          </a:p>
          <a:p>
            <a:pPr lvl="1"/>
            <a:r>
              <a:rPr lang="en-US" dirty="0" smtClean="0"/>
              <a:t>Senior records vs. </a:t>
            </a:r>
            <a:r>
              <a:rPr lang="en-US" dirty="0"/>
              <a:t>junior</a:t>
            </a:r>
            <a:r>
              <a:rPr lang="en-US" dirty="0" smtClean="0">
                <a:solidFill>
                  <a:srgbClr val="F2F2F2"/>
                </a:solidFill>
              </a:rPr>
              <a:t> </a:t>
            </a:r>
            <a:r>
              <a:rPr lang="en-US" dirty="0" smtClean="0"/>
              <a:t>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a:t>
            </a:r>
            <a:r>
              <a:rPr lang="en-US" sz="2400" dirty="0" smtClean="0"/>
              <a:t>being </a:t>
            </a:r>
            <a:r>
              <a:rPr lang="en-US" sz="2400" dirty="0" smtClean="0"/>
              <a:t>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linds(horizontal)">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Impact: post-production merit</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Prestige</a:t>
            </a:r>
            <a:r>
              <a:rPr lang="en-US" dirty="0"/>
              <a:t>: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linds(horizont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Impact, Prestige</a:t>
            </a:r>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8077" y="4787213"/>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077" y="275407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1315" y="1584680"/>
            <a:ext cx="7765142" cy="5078737"/>
          </a:xfrm>
          <a:prstGeom prst="rect">
            <a:avLst/>
          </a:prstGeom>
        </p:spPr>
      </p:pic>
    </p:spTree>
    <p:extLst>
      <p:ext uri="{BB962C8B-B14F-4D97-AF65-F5344CB8AC3E}">
        <p14:creationId xmlns:p14="http://schemas.microsoft.com/office/powerpoint/2010/main" val="1485285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Within a Google Scholar profile</a:t>
            </a:r>
            <a:endParaRPr lang="en-US" dirty="0"/>
          </a:p>
          <a:p>
            <a:pPr marL="677862" lvl="1" indent="-457200">
              <a:lnSpc>
                <a:spcPct val="100000"/>
              </a:lnSpc>
            </a:pPr>
            <a:r>
              <a:rPr lang="en-US" sz="2000" dirty="0"/>
              <a:t>Ioannis T </a:t>
            </a:r>
            <a:r>
              <a:rPr lang="en-US" sz="2000" dirty="0" smtClean="0"/>
              <a:t>Pavlidis</a:t>
            </a:r>
          </a:p>
          <a:p>
            <a:pPr marL="677862" lvl="1" indent="-457200">
              <a:lnSpc>
                <a:spcPct val="100000"/>
              </a:lnSpc>
            </a:pPr>
            <a:r>
              <a:rPr lang="en-US" sz="2000" dirty="0" smtClean="0"/>
              <a:t>IT Pavlidis</a:t>
            </a:r>
          </a:p>
          <a:p>
            <a:pPr marL="677862" lvl="1" indent="-457200">
              <a:lnSpc>
                <a:spcPct val="100000"/>
              </a:lnSpc>
            </a:pPr>
            <a:r>
              <a:rPr lang="en-US" sz="2000" dirty="0" smtClean="0"/>
              <a:t>I Pavlidis</a:t>
            </a:r>
          </a:p>
          <a:p>
            <a:pPr marL="677862" lvl="1" indent="-457200">
              <a:lnSpc>
                <a:spcPct val="100000"/>
              </a:lnSpc>
            </a:pPr>
            <a:r>
              <a:rPr lang="en-US" sz="2000" dirty="0" smtClean="0"/>
              <a:t>Ioannis 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32</a:t>
            </a:fld>
            <a:endParaRPr lang="en-US" dirty="0"/>
          </a:p>
        </p:txBody>
      </p:sp>
      <p:grpSp>
        <p:nvGrpSpPr>
          <p:cNvPr id="16" name="Group 15"/>
          <p:cNvGrpSpPr/>
          <p:nvPr/>
        </p:nvGrpSpPr>
        <p:grpSpPr>
          <a:xfrm>
            <a:off x="4403348" y="2997289"/>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15398" y="2703649"/>
            <a:ext cx="5184671" cy="2319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6269" y="3998456"/>
            <a:ext cx="4684866" cy="1774698"/>
          </a:xfrm>
          <a:prstGeom prst="rect">
            <a:avLst/>
          </a:prstGeom>
        </p:spPr>
      </p:pic>
      <p:sp>
        <p:nvSpPr>
          <p:cNvPr id="5" name="Rectangle 4"/>
          <p:cNvSpPr/>
          <p:nvPr/>
        </p:nvSpPr>
        <p:spPr>
          <a:xfrm>
            <a:off x="1847850" y="4238625"/>
            <a:ext cx="641350" cy="159348"/>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850" y="4839090"/>
            <a:ext cx="652639" cy="161535"/>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p>
          <a:p>
            <a:pPr>
              <a:lnSpc>
                <a:spcPct val="100000"/>
              </a:lnSpc>
            </a:pPr>
            <a:r>
              <a:rPr lang="en-US" dirty="0" smtClean="0"/>
              <a:t>Funding dataset</a:t>
            </a:r>
          </a:p>
          <a:p>
            <a:pPr lvl="1">
              <a:lnSpc>
                <a:spcPct val="100000"/>
              </a:lnSpc>
            </a:pPr>
            <a:r>
              <a:rPr lang="en-US" sz="2800" dirty="0" smtClean="0"/>
              <a:t>Remove Jr. III, PhD, Dr., and so on</a:t>
            </a:r>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33</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348614" y="5339028"/>
            <a:ext cx="1686680" cy="461665"/>
          </a:xfrm>
          <a:prstGeom prst="rect">
            <a:avLst/>
          </a:prstGeom>
          <a:noFill/>
        </p:spPr>
        <p:txBody>
          <a:bodyPr wrap="none" rtlCol="0">
            <a:spAutoFit/>
          </a:bodyPr>
          <a:lstStyle/>
          <a:p>
            <a:r>
              <a:rPr lang="en-US" sz="2400" u="sng" dirty="0" smtClean="0">
                <a:solidFill>
                  <a:srgbClr val="00B0F0"/>
                </a:solidFill>
              </a:rPr>
              <a:t>M %</a:t>
            </a:r>
            <a:r>
              <a:rPr lang="en-US" sz="2400" dirty="0" smtClean="0"/>
              <a:t> </a:t>
            </a:r>
            <a:r>
              <a:rPr lang="en-US" sz="2400" dirty="0"/>
              <a:t>Daniel </a:t>
            </a:r>
          </a:p>
        </p:txBody>
      </p:sp>
      <p:sp>
        <p:nvSpPr>
          <p:cNvPr id="18" name="TextBox 17"/>
          <p:cNvSpPr txBox="1"/>
          <p:nvPr/>
        </p:nvSpPr>
        <p:spPr>
          <a:xfrm>
            <a:off x="1340668" y="5760640"/>
            <a:ext cx="1625766" cy="461665"/>
          </a:xfrm>
          <a:prstGeom prst="rect">
            <a:avLst/>
          </a:prstGeom>
          <a:noFill/>
        </p:spPr>
        <p:txBody>
          <a:bodyPr wrap="none" rtlCol="0">
            <a:spAutoFit/>
          </a:bodyPr>
          <a:lstStyle/>
          <a:p>
            <a:r>
              <a:rPr lang="en-US" sz="2400" dirty="0"/>
              <a:t>Daniel </a:t>
            </a:r>
            <a:r>
              <a:rPr lang="en-US" sz="2400" u="sng" dirty="0" smtClean="0">
                <a:solidFill>
                  <a:srgbClr val="00B0F0"/>
                </a:solidFill>
              </a:rPr>
              <a:t>M %</a:t>
            </a:r>
            <a:endParaRPr lang="en-US" sz="2400" u="sng" dirty="0">
              <a:solidFill>
                <a:srgbClr val="00B0F0"/>
              </a:solidFill>
            </a:endParaRPr>
          </a:p>
        </p:txBody>
      </p:sp>
      <p:sp>
        <p:nvSpPr>
          <p:cNvPr id="19" name="TextBox 18"/>
          <p:cNvSpPr txBox="1"/>
          <p:nvPr/>
        </p:nvSpPr>
        <p:spPr>
          <a:xfrm>
            <a:off x="4488633" y="5379282"/>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20" name="TextBox 19"/>
          <p:cNvSpPr txBox="1"/>
          <p:nvPr/>
        </p:nvSpPr>
        <p:spPr>
          <a:xfrm>
            <a:off x="4488633" y="5791531"/>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blinds(horizontal)">
                                      <p:cBhvr>
                                        <p:cTn id="26" dur="1000"/>
                                        <p:tgtEl>
                                          <p:spTgt spid="7">
                                            <p:txEl>
                                              <p:pRg st="0" end="0"/>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10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1000"/>
                                        <p:tgtEl>
                                          <p:spTgt spid="12"/>
                                        </p:tgtEl>
                                      </p:cBhvr>
                                    </p:animEffect>
                                  </p:childTnLst>
                                </p:cTn>
                              </p:par>
                              <p:par>
                                <p:cTn id="33" presetID="3" presetClass="entr" presetSubtype="10" fill="hold" grpId="0" nodeType="withEffect">
                                  <p:stCondLst>
                                    <p:cond delay="200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1000"/>
                                        <p:tgtEl>
                                          <p:spTgt spid="17"/>
                                        </p:tgtEl>
                                      </p:cBhvr>
                                    </p:animEffect>
                                  </p:childTnLst>
                                </p:cTn>
                              </p:par>
                              <p:par>
                                <p:cTn id="36" presetID="3" presetClass="entr" presetSubtype="10" fill="hold" grpId="0" nodeType="withEffect">
                                  <p:stCondLst>
                                    <p:cond delay="200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1000"/>
                                        <p:tgtEl>
                                          <p:spTgt spid="19"/>
                                        </p:tgtEl>
                                      </p:cBhvr>
                                    </p:animEffect>
                                  </p:childTnLst>
                                </p:cTn>
                              </p:par>
                              <p:par>
                                <p:cTn id="39" presetID="3" presetClass="entr" presetSubtype="10" fill="hold" grpId="0" nodeType="withEffect">
                                  <p:stCondLst>
                                    <p:cond delay="200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1000"/>
                                        <p:tgtEl>
                                          <p:spTgt spid="18"/>
                                        </p:tgtEl>
                                      </p:cBhvr>
                                    </p:animEffect>
                                  </p:childTnLst>
                                </p:cTn>
                              </p:par>
                              <p:par>
                                <p:cTn id="42" presetID="3" presetClass="entr" presetSubtype="10" fill="hold" grpId="0" nodeType="withEffect">
                                  <p:stCondLst>
                                    <p:cond delay="200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1000"/>
                                        <p:tgtEl>
                                          <p:spTgt spid="20"/>
                                        </p:tgtEl>
                                      </p:cBhvr>
                                    </p:animEffect>
                                  </p:childTnLst>
                                </p:cTn>
                              </p:par>
                              <p:par>
                                <p:cTn id="45" presetID="3" presetClass="entr" presetSubtype="10" fill="hold" nodeType="withEffect">
                                  <p:stCondLst>
                                    <p:cond delay="500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relationships among merit 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35</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2596960"/>
            <a:ext cx="2789334" cy="3759390"/>
            <a:chOff x="8804228" y="2596960"/>
            <a:chExt cx="2789334" cy="3759390"/>
          </a:xfrm>
        </p:grpSpPr>
        <p:grpSp>
          <p:nvGrpSpPr>
            <p:cNvPr id="32" name="Group 31"/>
            <p:cNvGrpSpPr/>
            <p:nvPr/>
          </p:nvGrpSpPr>
          <p:grpSpPr>
            <a:xfrm>
              <a:off x="8806673" y="2596960"/>
              <a:ext cx="2786889" cy="3759390"/>
              <a:chOff x="8806673" y="2596960"/>
              <a:chExt cx="2786889" cy="3759390"/>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3" y="2596960"/>
                <a:ext cx="982785" cy="1229314"/>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
        <p:nvSpPr>
          <p:cNvPr id="7" name="TextBox 6"/>
          <p:cNvSpPr txBox="1"/>
          <p:nvPr/>
        </p:nvSpPr>
        <p:spPr>
          <a:xfrm>
            <a:off x="9818039" y="3437319"/>
            <a:ext cx="651140" cy="369332"/>
          </a:xfrm>
          <a:prstGeom prst="rect">
            <a:avLst/>
          </a:prstGeom>
          <a:noFill/>
        </p:spPr>
        <p:txBody>
          <a:bodyPr wrap="none" rtlCol="0">
            <a:spAutoFit/>
          </a:bodyPr>
          <a:lstStyle/>
          <a:p>
            <a:r>
              <a:rPr lang="en-US" dirty="0" smtClean="0"/>
              <a:t>No!!!</a:t>
            </a:r>
            <a:endParaRPr lang="en-US" dirty="0"/>
          </a:p>
        </p:txBody>
      </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par>
                                <p:cTn id="72" presetID="3" presetClass="entr" presetSubtype="1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blinds(horizontal)">
                                      <p:cBhvr>
                                        <p:cTn id="74" dur="500"/>
                                        <p:tgtEl>
                                          <p:spTgt spid="34"/>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smtClean="0">
                <a:solidFill>
                  <a:schemeClr val="accent5"/>
                </a:solidFill>
              </a:rPr>
              <a:t>Scaling interface is still pending</a:t>
            </a:r>
            <a:endParaRPr lang="en-US" sz="1800" dirty="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36</a:t>
            </a:fld>
            <a:endParaRPr lang="en-US" dirty="0"/>
          </a:p>
        </p:txBody>
      </p:sp>
      <p:sp>
        <p:nvSpPr>
          <p:cNvPr id="7" name="TextBox 6"/>
          <p:cNvSpPr txBox="1"/>
          <p:nvPr/>
        </p:nvSpPr>
        <p:spPr>
          <a:xfrm>
            <a:off x="9003701" y="4640559"/>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8" name="TextBox 7"/>
          <p:cNvSpPr txBox="1"/>
          <p:nvPr/>
        </p:nvSpPr>
        <p:spPr>
          <a:xfrm>
            <a:off x="9003701" y="6274836"/>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blinds(horizontal)">
                                      <p:cBhvr>
                                        <p:cTn id="18" dur="500"/>
                                        <p:tgtEl>
                                          <p:spTgt spid="3">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6" name="Slide Number Placeholder 5"/>
          <p:cNvSpPr>
            <a:spLocks noGrp="1"/>
          </p:cNvSpPr>
          <p:nvPr>
            <p:ph type="sldNum" sz="quarter" idx="12"/>
          </p:nvPr>
        </p:nvSpPr>
        <p:spPr/>
        <p:txBody>
          <a:bodyPr/>
          <a:lstStyle/>
          <a:p>
            <a:fld id="{8B74F74A-7BF3-1C41-9DD5-AD56B693B424}" type="slidenum">
              <a:rPr lang="en-US" smtClean="0"/>
              <a:t>37</a:t>
            </a:fld>
            <a:endParaRPr lang="en-US"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412358" y="2072009"/>
            <a:ext cx="7629968" cy="1987262"/>
          </a:xfrm>
          <a:prstGeom prst="rect">
            <a:avLst/>
          </a:prstGeom>
        </p:spPr>
      </p:pic>
      <p:sp>
        <p:nvSpPr>
          <p:cNvPr id="18" name="Rectangle 17"/>
          <p:cNvSpPr/>
          <p:nvPr/>
        </p:nvSpPr>
        <p:spPr>
          <a:xfrm>
            <a:off x="9903069" y="4214016"/>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358" y="4095129"/>
            <a:ext cx="7629968" cy="2138128"/>
          </a:xfrm>
          <a:prstGeom prst="rect">
            <a:avLst/>
          </a:prstGeom>
        </p:spPr>
      </p:pic>
      <p:sp>
        <p:nvSpPr>
          <p:cNvPr id="20" name="Rectangle 19"/>
          <p:cNvSpPr/>
          <p:nvPr/>
        </p:nvSpPr>
        <p:spPr>
          <a:xfrm>
            <a:off x="412358" y="2072010"/>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nvGrpSpPr>
          <p:cNvPr id="44" name="Group 43"/>
          <p:cNvGrpSpPr/>
          <p:nvPr/>
        </p:nvGrpSpPr>
        <p:grpSpPr>
          <a:xfrm>
            <a:off x="8768667" y="1628563"/>
            <a:ext cx="2425881" cy="2246300"/>
            <a:chOff x="8768667" y="1570372"/>
            <a:chExt cx="2425881" cy="2246300"/>
          </a:xfrm>
        </p:grpSpPr>
        <p:sp>
          <p:nvSpPr>
            <p:cNvPr id="38" name="Oval 37"/>
            <p:cNvSpPr/>
            <p:nvPr/>
          </p:nvSpPr>
          <p:spPr>
            <a:xfrm rot="1324184">
              <a:off x="10137130" y="1570372"/>
              <a:ext cx="410457" cy="73536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9284908" y="1647111"/>
              <a:ext cx="410457" cy="735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8931119" y="2388154"/>
              <a:ext cx="410457" cy="73536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9310952" y="3024017"/>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164095" y="3081310"/>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0621638" y="243714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p:nvPr/>
        </p:nvSpPr>
        <p:spPr>
          <a:xfrm>
            <a:off x="9473511" y="2244500"/>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nut 21"/>
          <p:cNvSpPr/>
          <p:nvPr/>
        </p:nvSpPr>
        <p:spPr>
          <a:xfrm>
            <a:off x="1844842" y="2072008"/>
            <a:ext cx="6197484" cy="1986319"/>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cxnSp>
        <p:nvCxnSpPr>
          <p:cNvPr id="25" name="Straight Arrow Connector 24"/>
          <p:cNvCxnSpPr/>
          <p:nvPr/>
        </p:nvCxnSpPr>
        <p:spPr>
          <a:xfrm>
            <a:off x="6176211" y="5293895"/>
            <a:ext cx="3513221" cy="160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82869" y="4409448"/>
            <a:ext cx="848309" cy="369332"/>
          </a:xfrm>
          <a:prstGeom prst="rect">
            <a:avLst/>
          </a:prstGeom>
          <a:noFill/>
        </p:spPr>
        <p:txBody>
          <a:bodyPr wrap="none" rtlCol="0">
            <a:spAutoFit/>
          </a:bodyPr>
          <a:lstStyle/>
          <a:p>
            <a:r>
              <a:rPr lang="en-US" dirty="0" smtClean="0"/>
              <a:t>Impact</a:t>
            </a:r>
            <a:endParaRPr lang="en-US" dirty="0"/>
          </a:p>
        </p:txBody>
      </p:sp>
      <p:sp>
        <p:nvSpPr>
          <p:cNvPr id="32" name="TextBox 31"/>
          <p:cNvSpPr txBox="1"/>
          <p:nvPr/>
        </p:nvSpPr>
        <p:spPr>
          <a:xfrm>
            <a:off x="10852989" y="2258648"/>
            <a:ext cx="971741" cy="369332"/>
          </a:xfrm>
          <a:prstGeom prst="rect">
            <a:avLst/>
          </a:prstGeom>
          <a:noFill/>
        </p:spPr>
        <p:txBody>
          <a:bodyPr wrap="none" rtlCol="0">
            <a:spAutoFit/>
          </a:bodyPr>
          <a:lstStyle/>
          <a:p>
            <a:r>
              <a:rPr lang="en-US" dirty="0" smtClean="0"/>
              <a:t>Prestige</a:t>
            </a:r>
            <a:endParaRPr lang="en-US" dirty="0"/>
          </a:p>
        </p:txBody>
      </p:sp>
      <p:sp>
        <p:nvSpPr>
          <p:cNvPr id="34" name="TextBox 33"/>
          <p:cNvSpPr txBox="1"/>
          <p:nvPr/>
        </p:nvSpPr>
        <p:spPr>
          <a:xfrm>
            <a:off x="10836092" y="5346740"/>
            <a:ext cx="941861" cy="369332"/>
          </a:xfrm>
          <a:prstGeom prst="rect">
            <a:avLst/>
          </a:prstGeom>
          <a:noFill/>
        </p:spPr>
        <p:txBody>
          <a:bodyPr wrap="none" rtlCol="0">
            <a:spAutoFit/>
          </a:bodyPr>
          <a:lstStyle/>
          <a:p>
            <a:r>
              <a:rPr lang="en-US" dirty="0" smtClean="0"/>
              <a:t>Funding</a:t>
            </a:r>
            <a:endParaRPr lang="en-US"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9820" y="2198970"/>
            <a:ext cx="8581522" cy="3351092"/>
          </a:xfrm>
          <a:prstGeom prst="rect">
            <a:avLst/>
          </a:prstGeom>
        </p:spPr>
      </p:pic>
      <p:grpSp>
        <p:nvGrpSpPr>
          <p:cNvPr id="11" name="Group 10"/>
          <p:cNvGrpSpPr/>
          <p:nvPr/>
        </p:nvGrpSpPr>
        <p:grpSpPr>
          <a:xfrm>
            <a:off x="529996" y="3000162"/>
            <a:ext cx="5791604" cy="2394823"/>
            <a:chOff x="529996" y="2797437"/>
            <a:chExt cx="5791604" cy="2394823"/>
          </a:xfrm>
        </p:grpSpPr>
        <p:sp>
          <p:nvSpPr>
            <p:cNvPr id="9" name="Rectangle 8"/>
            <p:cNvSpPr/>
            <p:nvPr/>
          </p:nvSpPr>
          <p:spPr>
            <a:xfrm>
              <a:off x="529996" y="2797437"/>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529996" y="3065167"/>
              <a:ext cx="1974698" cy="245179"/>
            </a:xfrm>
            <a:prstGeom prst="rect">
              <a:avLst/>
            </a:prstGeom>
            <a:solidFill>
              <a:srgbClr val="00B0F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529996" y="4947081"/>
              <a:ext cx="5791604" cy="245179"/>
            </a:xfrm>
            <a:prstGeom prst="rect">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31" name="Rectangle 30"/>
            <p:cNvSpPr/>
            <p:nvPr/>
          </p:nvSpPr>
          <p:spPr>
            <a:xfrm>
              <a:off x="529996" y="4678635"/>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529996" y="3893134"/>
              <a:ext cx="1974698" cy="245179"/>
            </a:xfrm>
            <a:prstGeom prst="rect">
              <a:avLst/>
            </a:prstGeom>
            <a:solidFill>
              <a:schemeClr val="accent5">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56396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6" presetClass="emph" presetSubtype="0" fill="hold" grpId="1" nodeType="withEffect">
                                  <p:stCondLst>
                                    <p:cond delay="0"/>
                                  </p:stCondLst>
                                  <p:childTnLst>
                                    <p:animScale>
                                      <p:cBhvr>
                                        <p:cTn id="9" dur="2000" fill="hold"/>
                                        <p:tgtEl>
                                          <p:spTgt spid="18"/>
                                        </p:tgtEl>
                                      </p:cBhvr>
                                      <p:by x="100000" y="250000"/>
                                    </p:animScale>
                                  </p:childTnLst>
                                </p:cTn>
                              </p:par>
                              <p:par>
                                <p:cTn id="10" presetID="3" presetClass="entr" presetSubtype="10" fill="hold" grpId="1"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20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20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20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2000" fill="hold"/>
                                        <p:tgtEl>
                                          <p:spTgt spid="18"/>
                                        </p:tgtEl>
                                      </p:cBhvr>
                                      <p:by x="350000" y="100000"/>
                                    </p:animScale>
                                  </p:childTnLst>
                                </p:cTn>
                              </p:par>
                              <p:par>
                                <p:cTn id="31" presetID="3" presetClass="entr" presetSubtype="1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0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3" presetClass="entr" presetSubtype="1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blinds(horizontal)">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blinds(horizontal)">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0" grpId="1" animBg="1"/>
      <p:bldP spid="20" grpId="2" animBg="1"/>
      <p:bldP spid="21" grpId="0" animBg="1"/>
      <p:bldP spid="22" grpId="0" animBg="1"/>
      <p:bldP spid="22" grpId="1" animBg="1"/>
      <p:bldP spid="29" grpId="0"/>
      <p:bldP spid="32"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38</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498" y="3213358"/>
            <a:ext cx="4677489" cy="3508117"/>
          </a:xfrm>
          <a:prstGeom prst="rect">
            <a:avLst/>
          </a:prstGeom>
        </p:spPr>
      </p:pic>
      <p:grpSp>
        <p:nvGrpSpPr>
          <p:cNvPr id="18" name="Group 17"/>
          <p:cNvGrpSpPr/>
          <p:nvPr/>
        </p:nvGrpSpPr>
        <p:grpSpPr>
          <a:xfrm>
            <a:off x="4777705"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5374854"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4798624"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007561" y="3122882"/>
            <a:ext cx="3906245" cy="3639359"/>
            <a:chOff x="7007561" y="2752238"/>
            <a:chExt cx="4304071" cy="4010004"/>
          </a:xfrm>
        </p:grpSpPr>
        <p:sp>
          <p:nvSpPr>
            <p:cNvPr id="64" name="Rectangle 63"/>
            <p:cNvSpPr/>
            <p:nvPr/>
          </p:nvSpPr>
          <p:spPr>
            <a:xfrm>
              <a:off x="7007561" y="2752238"/>
              <a:ext cx="4304071" cy="3969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7515483" y="2903666"/>
              <a:ext cx="3240039" cy="3191225"/>
              <a:chOff x="7364009" y="2119179"/>
              <a:chExt cx="4314472" cy="4249471"/>
            </a:xfrm>
          </p:grpSpPr>
          <p:grpSp>
            <p:nvGrpSpPr>
              <p:cNvPr id="8" name="Group 7"/>
              <p:cNvGrpSpPr/>
              <p:nvPr/>
            </p:nvGrpSpPr>
            <p:grpSpPr>
              <a:xfrm>
                <a:off x="7812637" y="2119179"/>
                <a:ext cx="3851093" cy="4249471"/>
                <a:chOff x="7812637" y="2119179"/>
                <a:chExt cx="3851093" cy="424947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44" name="Group 43"/>
                <p:cNvGrpSpPr/>
                <p:nvPr/>
              </p:nvGrpSpPr>
              <p:grpSpPr>
                <a:xfrm>
                  <a:off x="7812637" y="3461856"/>
                  <a:ext cx="1160350" cy="1074455"/>
                  <a:chOff x="9530383" y="1696408"/>
                  <a:chExt cx="2425881" cy="2246300"/>
                </a:xfrm>
                <a:grpFill/>
              </p:grpSpPr>
              <p:sp>
                <p:nvSpPr>
                  <p:cNvPr id="45" name="Oval 44"/>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0208434" y="2119179"/>
                  <a:ext cx="1455296" cy="1347565"/>
                  <a:chOff x="9530383" y="1696408"/>
                  <a:chExt cx="2425881" cy="2246300"/>
                </a:xfrm>
                <a:grpFill/>
              </p:grpSpPr>
              <p:sp>
                <p:nvSpPr>
                  <p:cNvPr id="30" name="Oval 29"/>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p:cNvSpPr/>
                <p:nvPr/>
              </p:nvSpPr>
              <p:spPr>
                <a:xfrm>
                  <a:off x="8256775" y="4307579"/>
                  <a:ext cx="254000" cy="2048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32603" y="4307580"/>
                  <a:ext cx="63547" cy="2061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56611" y="6081990"/>
                  <a:ext cx="414494" cy="262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902382" y="2990088"/>
                  <a:ext cx="67401" cy="33662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976867" y="3594386"/>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557174" y="5134600"/>
                  <a:ext cx="1013367" cy="101336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529174" y="2399542"/>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828137" y="4073391"/>
                  <a:ext cx="907096" cy="839948"/>
                  <a:chOff x="9530383" y="1696408"/>
                  <a:chExt cx="2425881" cy="2246300"/>
                </a:xfrm>
                <a:grpFill/>
              </p:grpSpPr>
              <p:sp>
                <p:nvSpPr>
                  <p:cNvPr id="38" name="Oval 37"/>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p:cNvSpPr/>
                <p:nvPr/>
              </p:nvSpPr>
              <p:spPr>
                <a:xfrm>
                  <a:off x="9026837" y="4255984"/>
                  <a:ext cx="475077" cy="47507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7400226" y="6344049"/>
                <a:ext cx="42782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364009" y="2543036"/>
                <a:ext cx="1" cy="37412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7826967" y="2809616"/>
              <a:ext cx="1207381" cy="307777"/>
            </a:xfrm>
            <a:prstGeom prst="rect">
              <a:avLst/>
            </a:prstGeom>
            <a:noFill/>
          </p:spPr>
          <p:txBody>
            <a:bodyPr wrap="none" rtlCol="0">
              <a:spAutoFit/>
            </a:bodyPr>
            <a:lstStyle/>
            <a:p>
              <a:r>
                <a:rPr lang="en-US" sz="1400" dirty="0" smtClean="0">
                  <a:solidFill>
                    <a:sysClr val="windowText" lastClr="000000"/>
                  </a:solidFill>
                </a:rPr>
                <a:t>College of </a:t>
              </a:r>
              <a:r>
                <a:rPr lang="is-IS" sz="1400" dirty="0" smtClean="0">
                  <a:solidFill>
                    <a:sysClr val="windowText" lastClr="000000"/>
                  </a:solidFill>
                </a:rPr>
                <a:t>…..</a:t>
              </a:r>
              <a:endParaRPr lang="en-US" sz="1400" dirty="0">
                <a:solidFill>
                  <a:sysClr val="windowText" lastClr="000000"/>
                </a:solidFill>
              </a:endParaRPr>
            </a:p>
          </p:txBody>
        </p:sp>
        <p:sp>
          <p:nvSpPr>
            <p:cNvPr id="65" name="TextBox 64"/>
            <p:cNvSpPr txBox="1"/>
            <p:nvPr/>
          </p:nvSpPr>
          <p:spPr>
            <a:xfrm rot="16200000">
              <a:off x="6867432" y="4320578"/>
              <a:ext cx="849913" cy="307777"/>
            </a:xfrm>
            <a:prstGeom prst="rect">
              <a:avLst/>
            </a:prstGeom>
            <a:noFill/>
          </p:spPr>
          <p:txBody>
            <a:bodyPr wrap="none" rtlCol="0">
              <a:spAutoFit/>
            </a:bodyPr>
            <a:lstStyle/>
            <a:p>
              <a:r>
                <a:rPr lang="en-US" sz="1400" dirty="0" smtClean="0">
                  <a:solidFill>
                    <a:sysClr val="windowText" lastClr="000000"/>
                  </a:solidFill>
                </a:rPr>
                <a:t>Citations</a:t>
              </a:r>
              <a:endParaRPr lang="en-US" sz="1400" dirty="0">
                <a:solidFill>
                  <a:sysClr val="windowText" lastClr="000000"/>
                </a:solidFill>
              </a:endParaRPr>
            </a:p>
          </p:txBody>
        </p:sp>
        <p:sp>
          <p:nvSpPr>
            <p:cNvPr id="66" name="TextBox 65"/>
            <p:cNvSpPr txBox="1"/>
            <p:nvPr/>
          </p:nvSpPr>
          <p:spPr>
            <a:xfrm rot="17980098">
              <a:off x="7915239" y="6242970"/>
              <a:ext cx="593432" cy="307777"/>
            </a:xfrm>
            <a:prstGeom prst="rect">
              <a:avLst/>
            </a:prstGeom>
            <a:noFill/>
          </p:spPr>
          <p:txBody>
            <a:bodyPr wrap="none" rtlCol="0">
              <a:spAutoFit/>
            </a:bodyPr>
            <a:lstStyle/>
            <a:p>
              <a:r>
                <a:rPr lang="en-US" sz="1400" dirty="0" smtClean="0">
                  <a:solidFill>
                    <a:sysClr val="windowText" lastClr="000000"/>
                  </a:solidFill>
                </a:rPr>
                <a:t>Good</a:t>
              </a:r>
              <a:endParaRPr lang="en-US" sz="1400" dirty="0">
                <a:solidFill>
                  <a:sysClr val="windowText" lastClr="000000"/>
                </a:solidFill>
              </a:endParaRPr>
            </a:p>
          </p:txBody>
        </p:sp>
        <p:sp>
          <p:nvSpPr>
            <p:cNvPr id="67" name="TextBox 66"/>
            <p:cNvSpPr txBox="1"/>
            <p:nvPr/>
          </p:nvSpPr>
          <p:spPr>
            <a:xfrm rot="17980098">
              <a:off x="8548934" y="6277301"/>
              <a:ext cx="655949" cy="307777"/>
            </a:xfrm>
            <a:prstGeom prst="rect">
              <a:avLst/>
            </a:prstGeom>
            <a:noFill/>
          </p:spPr>
          <p:txBody>
            <a:bodyPr wrap="none" rtlCol="0">
              <a:spAutoFit/>
            </a:bodyPr>
            <a:lstStyle/>
            <a:p>
              <a:r>
                <a:rPr lang="en-US" sz="1400" dirty="0" smtClean="0">
                  <a:solidFill>
                    <a:sysClr val="windowText" lastClr="000000"/>
                  </a:solidFill>
                </a:rPr>
                <a:t>Better</a:t>
              </a:r>
              <a:endParaRPr lang="en-US" sz="1400" dirty="0">
                <a:solidFill>
                  <a:sysClr val="windowText" lastClr="000000"/>
                </a:solidFill>
              </a:endParaRPr>
            </a:p>
          </p:txBody>
        </p:sp>
        <p:sp>
          <p:nvSpPr>
            <p:cNvPr id="68" name="TextBox 67"/>
            <p:cNvSpPr txBox="1"/>
            <p:nvPr/>
          </p:nvSpPr>
          <p:spPr>
            <a:xfrm rot="17980098">
              <a:off x="9201866" y="6268356"/>
              <a:ext cx="679994" cy="307777"/>
            </a:xfrm>
            <a:prstGeom prst="rect">
              <a:avLst/>
            </a:prstGeom>
            <a:noFill/>
          </p:spPr>
          <p:txBody>
            <a:bodyPr wrap="none" rtlCol="0">
              <a:spAutoFit/>
            </a:bodyPr>
            <a:lstStyle/>
            <a:p>
              <a:r>
                <a:rPr lang="is-IS" sz="1400" smtClean="0">
                  <a:solidFill>
                    <a:sysClr val="windowText" lastClr="000000"/>
                  </a:solidFill>
                </a:rPr>
                <a:t>Wait...</a:t>
              </a:r>
              <a:endParaRPr lang="en-US" sz="1400" dirty="0">
                <a:solidFill>
                  <a:sysClr val="windowText" lastClr="000000"/>
                </a:solidFill>
              </a:endParaRPr>
            </a:p>
          </p:txBody>
        </p:sp>
        <p:sp>
          <p:nvSpPr>
            <p:cNvPr id="69" name="TextBox 68"/>
            <p:cNvSpPr txBox="1"/>
            <p:nvPr/>
          </p:nvSpPr>
          <p:spPr>
            <a:xfrm rot="17980098">
              <a:off x="9928534" y="6255991"/>
              <a:ext cx="556563" cy="307777"/>
            </a:xfrm>
            <a:prstGeom prst="rect">
              <a:avLst/>
            </a:prstGeom>
            <a:noFill/>
          </p:spPr>
          <p:txBody>
            <a:bodyPr wrap="none" rtlCol="0">
              <a:spAutoFit/>
            </a:bodyPr>
            <a:lstStyle/>
            <a:p>
              <a:r>
                <a:rPr lang="is-IS" sz="1400" smtClean="0">
                  <a:solidFill>
                    <a:sysClr val="windowText" lastClr="000000"/>
                  </a:solidFill>
                </a:rPr>
                <a:t>Oh...</a:t>
              </a:r>
              <a:endParaRPr lang="en-US" sz="1400" dirty="0">
                <a:solidFill>
                  <a:sysClr val="windowText" lastClr="000000"/>
                </a:solidFill>
              </a:endParaRPr>
            </a:p>
          </p:txBody>
        </p: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39</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43329"/>
            <a:chOff x="-1624287" y="-1406777"/>
            <a:chExt cx="7645580" cy="3743329"/>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00314" y="1045922"/>
              <a:ext cx="3523113" cy="127452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68421" y="2381975"/>
            <a:ext cx="4165768" cy="282624"/>
            <a:chOff x="7968421" y="2381975"/>
            <a:chExt cx="4165768" cy="282624"/>
          </a:xfrm>
        </p:grpSpPr>
        <p:sp>
          <p:nvSpPr>
            <p:cNvPr id="17" name="TextBox 16"/>
            <p:cNvSpPr txBox="1"/>
            <p:nvPr/>
          </p:nvSpPr>
          <p:spPr>
            <a:xfrm>
              <a:off x="7968421" y="2387600"/>
              <a:ext cx="758797" cy="276999"/>
            </a:xfrm>
            <a:prstGeom prst="rect">
              <a:avLst/>
            </a:prstGeom>
            <a:noFill/>
          </p:spPr>
          <p:txBody>
            <a:bodyPr wrap="none" rtlCol="0">
              <a:spAutoFit/>
            </a:bodyPr>
            <a:lstStyle/>
            <a:p>
              <a:r>
                <a:rPr lang="en-US" sz="1200" dirty="0" smtClean="0">
                  <a:solidFill>
                    <a:srgbClr val="FFC000"/>
                  </a:solidFill>
                </a:rPr>
                <a:t>Released</a:t>
              </a:r>
              <a:endParaRPr lang="en-US" sz="1200" dirty="0">
                <a:solidFill>
                  <a:srgbClr val="FFC000"/>
                </a:solidFill>
              </a:endParaRPr>
            </a:p>
          </p:txBody>
        </p:sp>
        <p:sp>
          <p:nvSpPr>
            <p:cNvPr id="41" name="TextBox 40"/>
            <p:cNvSpPr txBox="1"/>
            <p:nvPr/>
          </p:nvSpPr>
          <p:spPr>
            <a:xfrm>
              <a:off x="11375392" y="2381975"/>
              <a:ext cx="758797" cy="276999"/>
            </a:xfrm>
            <a:prstGeom prst="rect">
              <a:avLst/>
            </a:prstGeom>
            <a:noFill/>
          </p:spPr>
          <p:txBody>
            <a:bodyPr wrap="none" rtlCol="0">
              <a:spAutoFit/>
            </a:bodyPr>
            <a:lstStyle/>
            <a:p>
              <a:r>
                <a:rPr lang="en-US" sz="1200" smtClean="0">
                  <a:solidFill>
                    <a:srgbClr val="FFC000"/>
                  </a:solidFill>
                </a:rPr>
                <a:t>Released</a:t>
              </a:r>
              <a:endParaRPr lang="en-US" sz="1200">
                <a:solidFill>
                  <a:srgbClr val="FFC000"/>
                </a:solidFill>
              </a:endParaRPr>
            </a:p>
          </p:txBody>
        </p: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par>
                                <p:cTn id="122" presetID="3" presetClass="entr" presetSubtype="1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blinds(horizontal)">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40</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41</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40340</TotalTime>
  <Words>3347</Words>
  <Application>Microsoft Macintosh PowerPoint</Application>
  <PresentationFormat>Widescreen</PresentationFormat>
  <Paragraphs>583</Paragraphs>
  <Slides>41</Slides>
  <Notes>41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PowerPoint Presentation</vt:lpstr>
      <vt:lpstr>Data Sources</vt:lpstr>
      <vt:lpstr>Architecture</vt:lpstr>
      <vt:lpstr>ER Diagram</vt:lpstr>
      <vt:lpstr>Name Disambiguation</vt:lpstr>
      <vt:lpstr>Name Disambiguation</vt:lpstr>
      <vt:lpstr>Conclusion</vt:lpstr>
      <vt:lpstr>Conclusion</vt:lpstr>
      <vt:lpstr>Conclusion</vt:lpstr>
      <vt:lpstr>Future Work</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795</cp:revision>
  <cp:lastPrinted>2016-03-04T18:12:00Z</cp:lastPrinted>
  <dcterms:created xsi:type="dcterms:W3CDTF">2015-09-15T19:51:47Z</dcterms:created>
  <dcterms:modified xsi:type="dcterms:W3CDTF">2016-03-09T02:41:56Z</dcterms:modified>
</cp:coreProperties>
</file>